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IBM Plex Sans"/>
      <p:regular r:id="rId39"/>
      <p:bold r:id="rId40"/>
      <p:italic r:id="rId41"/>
      <p:boldItalic r:id="rId42"/>
    </p:embeddedFont>
    <p:embeddedFont>
      <p:font typeface="Proxima Nova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IBM Plex Sans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.fntdata"/><Relationship Id="rId42" Type="http://schemas.openxmlformats.org/officeDocument/2006/relationships/font" Target="fonts/IBMPlexSans-boldItalic.fntdata"/><Relationship Id="rId41" Type="http://schemas.openxmlformats.org/officeDocument/2006/relationships/font" Target="fonts/IBMPlexSans-italic.fntdata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BMPlexSans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Medium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IBMPlexSansMedium-italic.fntdata"/><Relationship Id="rId52" Type="http://schemas.openxmlformats.org/officeDocument/2006/relationships/font" Target="fonts/IBMPlexSans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IBMPlexSa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d78f39813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8d78f3981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d78f3981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8d78f398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d78f3981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8d78f398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d78f3981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d78f3981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d78f39813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8d78f3981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d78f39813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d78f3981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d78f39813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8d78f39813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d78f39813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8d78f39813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d78f39813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d78f39813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d78f39813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8d78f39813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d78f39813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8d78f39813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8d78f39813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8d78f39813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d78f39813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8d78f39813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d78f39813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8d78f39813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d78f39813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8d78f39813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d78f39813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8d78f39813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d78f39813_3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8d78f39813_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d78f39813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8d78f39813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d78f39813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d78f39813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/>
        </p:txBody>
      </p:sp>
      <p:grpSp>
        <p:nvGrpSpPr>
          <p:cNvPr id="15" name="Google Shape;15;p3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16" name="Google Shape;16;p3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3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19" name="Google Shape;19;p3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 rot="10800000">
            <a:off x="-812075" y="-728325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281800" y="1417225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281800" y="2174075"/>
            <a:ext cx="45804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6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30" name="Google Shape;30;p6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6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6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fmla="val 0" name="adj1"/>
              <a:gd fmla="val 32236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flipH="1" rot="10800000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/>
          <p:nvPr/>
        </p:nvSpPr>
        <p:spPr>
          <a:xfrm flipH="1" rot="10800000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8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43" name="Google Shape;43;p8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fmla="val 0" name="adj1"/>
                <a:gd fmla="val 32236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>
                <a:schemeClr val="lt1">
                  <a:alpha val="6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5;p8"/>
          <p:cNvGrpSpPr/>
          <p:nvPr/>
        </p:nvGrpSpPr>
        <p:grpSpPr>
          <a:xfrm flipH="1" rot="10800000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46" name="Google Shape;46;p8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48;p8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49" name="Google Shape;49;p8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b="47712" l="0" r="0" t="0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3">
            <a:alphaModFix/>
          </a:blip>
          <a:srcRect b="0" l="0" r="0"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b="1" i="0" sz="35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 b="0" i="0" sz="1400" u="none" cap="none" strike="noStrik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 flipH="1" rot="10800000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 txBox="1"/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D" sz="4800"/>
              <a:t>P</a:t>
            </a:r>
            <a:r>
              <a:rPr lang="en-ID" sz="4800"/>
              <a:t>Detection</a:t>
            </a:r>
            <a:r>
              <a:rPr lang="en-ID" sz="4800"/>
              <a:t>erson </a:t>
            </a:r>
            <a:endParaRPr sz="4800"/>
          </a:p>
        </p:txBody>
      </p:sp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49826" y="25091"/>
            <a:ext cx="8792624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/>
              <a:t>Project 2-Indonesia AI-Al Jazarri Group</a:t>
            </a:r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2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70" name="Google Shape;70;p12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12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73" name="Google Shape;73;p12"/>
            <p:cNvSpPr/>
            <p:nvPr/>
          </p:nvSpPr>
          <p:spPr>
            <a:xfrm>
              <a:off x="1483200" y="3347875"/>
              <a:ext cx="3243300" cy="547100"/>
            </a:xfrm>
            <a:custGeom>
              <a:rect b="b" l="l" r="r" t="t"/>
              <a:pathLst>
                <a:path extrusionOk="0" fill="none" h="21884" w="129732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1298650" y="3255600"/>
              <a:ext cx="184575" cy="184850"/>
            </a:xfrm>
            <a:custGeom>
              <a:rect b="b" l="l" r="r" t="t"/>
              <a:pathLst>
                <a:path extrusionOk="0" fill="none" h="7394" w="7383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12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76" name="Google Shape;76;p12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69933" y="784050"/>
            <a:ext cx="8237692" cy="3575400"/>
          </a:xfrm>
          <a:prstGeom prst="snip2DiagRect">
            <a:avLst>
              <a:gd fmla="val 0" name="adj1"/>
              <a:gd fmla="val 2224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21"/>
          <p:cNvGrpSpPr/>
          <p:nvPr/>
        </p:nvGrpSpPr>
        <p:grpSpPr>
          <a:xfrm>
            <a:off x="7086635" y="919407"/>
            <a:ext cx="943732" cy="306756"/>
            <a:chOff x="7827710" y="4530982"/>
            <a:chExt cx="943732" cy="306756"/>
          </a:xfrm>
        </p:grpSpPr>
        <p:grpSp>
          <p:nvGrpSpPr>
            <p:cNvPr id="170" name="Google Shape;170;p21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171" name="Google Shape;171;p21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21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177" name="Google Shape;177;p21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" name="Google Shape;182;p21"/>
          <p:cNvGrpSpPr/>
          <p:nvPr/>
        </p:nvGrpSpPr>
        <p:grpSpPr>
          <a:xfrm flipH="1" rot="10800000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183" name="Google Shape;183;p21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21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400"/>
              <a:t>Pelatihan YOLOv3 pada Dataset COCO</a:t>
            </a:r>
            <a:endParaRPr sz="2400"/>
          </a:p>
        </p:txBody>
      </p: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338404" y="1851249"/>
            <a:ext cx="7032125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Ekstraksi Fitur: Arsitektur YOLOv3 menggunakan Darknet-53 sebagai bagian ekstraksi fitur.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Prediksi Bounding Box dan probabilitas kelas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Hasil akhirnya daftar bounding box  dengan label kelas dan skor kepercayaan yang sesuai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169933" y="784050"/>
            <a:ext cx="8237700" cy="3575400"/>
          </a:xfrm>
          <a:prstGeom prst="snip2DiagRect">
            <a:avLst>
              <a:gd fmla="val 0" name="adj1"/>
              <a:gd fmla="val 2224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2"/>
          <p:cNvGrpSpPr/>
          <p:nvPr/>
        </p:nvGrpSpPr>
        <p:grpSpPr>
          <a:xfrm>
            <a:off x="7086636" y="919407"/>
            <a:ext cx="943732" cy="306756"/>
            <a:chOff x="7827711" y="4530982"/>
            <a:chExt cx="943732" cy="306756"/>
          </a:xfrm>
        </p:grpSpPr>
        <p:grpSp>
          <p:nvGrpSpPr>
            <p:cNvPr id="193" name="Google Shape;193;p22"/>
            <p:cNvGrpSpPr/>
            <p:nvPr/>
          </p:nvGrpSpPr>
          <p:grpSpPr>
            <a:xfrm>
              <a:off x="7827711" y="4530982"/>
              <a:ext cx="943732" cy="63948"/>
              <a:chOff x="3779200" y="1371600"/>
              <a:chExt cx="1615980" cy="109500"/>
            </a:xfrm>
          </p:grpSpPr>
          <p:sp>
            <p:nvSpPr>
              <p:cNvPr id="194" name="Google Shape;194;p22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2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22"/>
            <p:cNvGrpSpPr/>
            <p:nvPr/>
          </p:nvGrpSpPr>
          <p:grpSpPr>
            <a:xfrm>
              <a:off x="7827711" y="4773790"/>
              <a:ext cx="943732" cy="63948"/>
              <a:chOff x="3779200" y="1371600"/>
              <a:chExt cx="1615980" cy="109500"/>
            </a:xfrm>
          </p:grpSpPr>
          <p:sp>
            <p:nvSpPr>
              <p:cNvPr id="200" name="Google Shape;200;p22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" name="Google Shape;205;p22"/>
          <p:cNvGrpSpPr/>
          <p:nvPr/>
        </p:nvGrpSpPr>
        <p:grpSpPr>
          <a:xfrm flipH="1" rot="10800000">
            <a:off x="1426041" y="994593"/>
            <a:ext cx="2125761" cy="273605"/>
            <a:chOff x="198225" y="4390550"/>
            <a:chExt cx="3765075" cy="484600"/>
          </a:xfrm>
        </p:grpSpPr>
        <p:sp>
          <p:nvSpPr>
            <p:cNvPr id="206" name="Google Shape;206;p22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2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400"/>
              <a:t>Download YOLOv3</a:t>
            </a:r>
            <a:endParaRPr sz="2400"/>
          </a:p>
        </p:txBody>
      </p:sp>
      <p:sp>
        <p:nvSpPr>
          <p:cNvPr id="209" name="Google Shape;209;p22"/>
          <p:cNvSpPr txBox="1"/>
          <p:nvPr>
            <p:ph idx="1" type="subTitle"/>
          </p:nvPr>
        </p:nvSpPr>
        <p:spPr>
          <a:xfrm>
            <a:off x="338400" y="1851250"/>
            <a:ext cx="86784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ID" sz="2100"/>
              <a:t>Download Weight file: </a:t>
            </a:r>
            <a:r>
              <a:rPr lang="en-ID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ID" sz="105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wget https://pjreddie.com/media/files/yolov3.weights</a:t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ID" sz="2100"/>
              <a:t>Download cgf file</a:t>
            </a:r>
            <a:endParaRPr sz="21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7086636" y="919407"/>
            <a:ext cx="943732" cy="306756"/>
            <a:chOff x="7827711" y="4530982"/>
            <a:chExt cx="943732" cy="306756"/>
          </a:xfrm>
        </p:grpSpPr>
        <p:grpSp>
          <p:nvGrpSpPr>
            <p:cNvPr id="215" name="Google Shape;215;p23"/>
            <p:cNvGrpSpPr/>
            <p:nvPr/>
          </p:nvGrpSpPr>
          <p:grpSpPr>
            <a:xfrm>
              <a:off x="7827711" y="4530982"/>
              <a:ext cx="943732" cy="63948"/>
              <a:chOff x="3779200" y="1371600"/>
              <a:chExt cx="1615980" cy="109500"/>
            </a:xfrm>
          </p:grpSpPr>
          <p:sp>
            <p:nvSpPr>
              <p:cNvPr id="216" name="Google Shape;216;p23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23"/>
            <p:cNvGrpSpPr/>
            <p:nvPr/>
          </p:nvGrpSpPr>
          <p:grpSpPr>
            <a:xfrm>
              <a:off x="7827711" y="4773790"/>
              <a:ext cx="943732" cy="63948"/>
              <a:chOff x="3779200" y="1371600"/>
              <a:chExt cx="1615980" cy="109500"/>
            </a:xfrm>
          </p:grpSpPr>
          <p:sp>
            <p:nvSpPr>
              <p:cNvPr id="222" name="Google Shape;222;p23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3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7" name="Google Shape;227;p23"/>
          <p:cNvGrpSpPr/>
          <p:nvPr/>
        </p:nvGrpSpPr>
        <p:grpSpPr>
          <a:xfrm flipH="1" rot="10800000">
            <a:off x="1426041" y="994593"/>
            <a:ext cx="2125761" cy="273605"/>
            <a:chOff x="198225" y="4390550"/>
            <a:chExt cx="3765075" cy="484600"/>
          </a:xfrm>
        </p:grpSpPr>
        <p:sp>
          <p:nvSpPr>
            <p:cNvPr id="228" name="Google Shape;228;p23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23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400"/>
              <a:t>Hasil dan Perfomance</a:t>
            </a:r>
            <a:endParaRPr sz="2400"/>
          </a:p>
        </p:txBody>
      </p:sp>
      <p:sp>
        <p:nvSpPr>
          <p:cNvPr id="231" name="Google Shape;231;p23"/>
          <p:cNvSpPr txBox="1"/>
          <p:nvPr>
            <p:ph idx="1" type="subTitle"/>
          </p:nvPr>
        </p:nvSpPr>
        <p:spPr>
          <a:xfrm>
            <a:off x="338404" y="1851249"/>
            <a:ext cx="70320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90804" y="2003649"/>
            <a:ext cx="70320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00" y="479925"/>
            <a:ext cx="7304200" cy="40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>
            <a:off x="7086636" y="919407"/>
            <a:ext cx="943732" cy="306756"/>
            <a:chOff x="7827711" y="4530982"/>
            <a:chExt cx="943732" cy="306756"/>
          </a:xfrm>
        </p:grpSpPr>
        <p:grpSp>
          <p:nvGrpSpPr>
            <p:cNvPr id="239" name="Google Shape;239;p24"/>
            <p:cNvGrpSpPr/>
            <p:nvPr/>
          </p:nvGrpSpPr>
          <p:grpSpPr>
            <a:xfrm>
              <a:off x="7827711" y="4530982"/>
              <a:ext cx="943732" cy="63948"/>
              <a:chOff x="3779200" y="1371600"/>
              <a:chExt cx="1615980" cy="109500"/>
            </a:xfrm>
          </p:grpSpPr>
          <p:sp>
            <p:nvSpPr>
              <p:cNvPr id="240" name="Google Shape;240;p24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24"/>
            <p:cNvGrpSpPr/>
            <p:nvPr/>
          </p:nvGrpSpPr>
          <p:grpSpPr>
            <a:xfrm>
              <a:off x="7827711" y="4773790"/>
              <a:ext cx="943732" cy="63948"/>
              <a:chOff x="3779200" y="1371600"/>
              <a:chExt cx="1615980" cy="109500"/>
            </a:xfrm>
          </p:grpSpPr>
          <p:sp>
            <p:nvSpPr>
              <p:cNvPr id="246" name="Google Shape;246;p24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" name="Google Shape;251;p24"/>
          <p:cNvGrpSpPr/>
          <p:nvPr/>
        </p:nvGrpSpPr>
        <p:grpSpPr>
          <a:xfrm flipH="1" rot="10800000">
            <a:off x="1426041" y="994593"/>
            <a:ext cx="2125761" cy="273605"/>
            <a:chOff x="198225" y="4390550"/>
            <a:chExt cx="3765075" cy="484600"/>
          </a:xfrm>
        </p:grpSpPr>
        <p:sp>
          <p:nvSpPr>
            <p:cNvPr id="252" name="Google Shape;252;p24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400"/>
              <a:t>Hasil dan Perfomance</a:t>
            </a:r>
            <a:endParaRPr sz="2400"/>
          </a:p>
        </p:txBody>
      </p:sp>
      <p:sp>
        <p:nvSpPr>
          <p:cNvPr id="255" name="Google Shape;255;p24"/>
          <p:cNvSpPr txBox="1"/>
          <p:nvPr>
            <p:ph idx="1" type="subTitle"/>
          </p:nvPr>
        </p:nvSpPr>
        <p:spPr>
          <a:xfrm>
            <a:off x="338404" y="1851249"/>
            <a:ext cx="70320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490804" y="2003649"/>
            <a:ext cx="70320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7389" l="3698" r="29295" t="21693"/>
          <a:stretch/>
        </p:blipFill>
        <p:spPr>
          <a:xfrm>
            <a:off x="1081651" y="643025"/>
            <a:ext cx="6726826" cy="40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169933" y="784050"/>
            <a:ext cx="8237700" cy="3575400"/>
          </a:xfrm>
          <a:prstGeom prst="snip2DiagRect">
            <a:avLst>
              <a:gd fmla="val 0" name="adj1"/>
              <a:gd fmla="val 2224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25"/>
          <p:cNvGrpSpPr/>
          <p:nvPr/>
        </p:nvGrpSpPr>
        <p:grpSpPr>
          <a:xfrm>
            <a:off x="7086636" y="919407"/>
            <a:ext cx="943732" cy="306756"/>
            <a:chOff x="7827711" y="4530982"/>
            <a:chExt cx="943732" cy="306756"/>
          </a:xfrm>
        </p:grpSpPr>
        <p:grpSp>
          <p:nvGrpSpPr>
            <p:cNvPr id="264" name="Google Shape;264;p25"/>
            <p:cNvGrpSpPr/>
            <p:nvPr/>
          </p:nvGrpSpPr>
          <p:grpSpPr>
            <a:xfrm>
              <a:off x="7827711" y="4530982"/>
              <a:ext cx="943732" cy="63948"/>
              <a:chOff x="3779200" y="1371600"/>
              <a:chExt cx="1615980" cy="109500"/>
            </a:xfrm>
          </p:grpSpPr>
          <p:sp>
            <p:nvSpPr>
              <p:cNvPr id="265" name="Google Shape;265;p25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5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25"/>
            <p:cNvGrpSpPr/>
            <p:nvPr/>
          </p:nvGrpSpPr>
          <p:grpSpPr>
            <a:xfrm>
              <a:off x="7827711" y="4773790"/>
              <a:ext cx="943732" cy="63948"/>
              <a:chOff x="3779200" y="1371600"/>
              <a:chExt cx="1615980" cy="10950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5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5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6" name="Google Shape;276;p25"/>
          <p:cNvGrpSpPr/>
          <p:nvPr/>
        </p:nvGrpSpPr>
        <p:grpSpPr>
          <a:xfrm flipH="1" rot="10800000">
            <a:off x="1426041" y="994593"/>
            <a:ext cx="2125761" cy="273605"/>
            <a:chOff x="198225" y="4390550"/>
            <a:chExt cx="3765075" cy="484600"/>
          </a:xfrm>
        </p:grpSpPr>
        <p:sp>
          <p:nvSpPr>
            <p:cNvPr id="277" name="Google Shape;277;p25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25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400"/>
              <a:t>Hasil dan Perfomance</a:t>
            </a:r>
            <a:endParaRPr sz="2400"/>
          </a:p>
        </p:txBody>
      </p:sp>
      <p:sp>
        <p:nvSpPr>
          <p:cNvPr id="280" name="Google Shape;280;p25"/>
          <p:cNvSpPr txBox="1"/>
          <p:nvPr>
            <p:ph idx="1" type="subTitle"/>
          </p:nvPr>
        </p:nvSpPr>
        <p:spPr>
          <a:xfrm>
            <a:off x="338404" y="1851249"/>
            <a:ext cx="70320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490804" y="2003649"/>
            <a:ext cx="70320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9836" l="7345" r="1861" t="25912"/>
          <a:stretch/>
        </p:blipFill>
        <p:spPr>
          <a:xfrm>
            <a:off x="161642" y="716409"/>
            <a:ext cx="8812426" cy="364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6"/>
          <p:cNvGrpSpPr/>
          <p:nvPr/>
        </p:nvGrpSpPr>
        <p:grpSpPr>
          <a:xfrm>
            <a:off x="7086635" y="919407"/>
            <a:ext cx="943732" cy="306756"/>
            <a:chOff x="7827710" y="4530982"/>
            <a:chExt cx="943732" cy="306756"/>
          </a:xfrm>
        </p:grpSpPr>
        <p:grpSp>
          <p:nvGrpSpPr>
            <p:cNvPr id="288" name="Google Shape;288;p26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289" name="Google Shape;289;p2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26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295" name="Google Shape;295;p26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0" name="Google Shape;300;p26"/>
          <p:cNvGrpSpPr/>
          <p:nvPr/>
        </p:nvGrpSpPr>
        <p:grpSpPr>
          <a:xfrm flipH="1" rot="10800000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301" name="Google Shape;301;p26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26"/>
          <p:cNvSpPr txBox="1"/>
          <p:nvPr>
            <p:ph idx="1" type="subTitle"/>
          </p:nvPr>
        </p:nvSpPr>
        <p:spPr>
          <a:xfrm>
            <a:off x="338404" y="1851249"/>
            <a:ext cx="7032125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 txBox="1"/>
          <p:nvPr>
            <p:ph type="title"/>
          </p:nvPr>
        </p:nvSpPr>
        <p:spPr>
          <a:xfrm>
            <a:off x="2281800" y="120651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500"/>
              <a:t>Hasil dan Performance</a:t>
            </a:r>
            <a:endParaRPr sz="2500"/>
          </a:p>
        </p:txBody>
      </p:sp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13928" l="4399" r="42036" t="24129"/>
          <a:stretch/>
        </p:blipFill>
        <p:spPr>
          <a:xfrm>
            <a:off x="2554833" y="1405023"/>
            <a:ext cx="4897931" cy="318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/>
          <p:nvPr/>
        </p:nvSpPr>
        <p:spPr>
          <a:xfrm>
            <a:off x="169933" y="784050"/>
            <a:ext cx="8237692" cy="3575400"/>
          </a:xfrm>
          <a:prstGeom prst="snip2DiagRect">
            <a:avLst>
              <a:gd fmla="val 0" name="adj1"/>
              <a:gd fmla="val 2224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27"/>
          <p:cNvGrpSpPr/>
          <p:nvPr/>
        </p:nvGrpSpPr>
        <p:grpSpPr>
          <a:xfrm>
            <a:off x="7086635" y="919407"/>
            <a:ext cx="943732" cy="306756"/>
            <a:chOff x="7827710" y="4530982"/>
            <a:chExt cx="943732" cy="306756"/>
          </a:xfrm>
        </p:grpSpPr>
        <p:grpSp>
          <p:nvGrpSpPr>
            <p:cNvPr id="312" name="Google Shape;312;p27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313" name="Google Shape;313;p27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27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319" name="Google Shape;319;p27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4" name="Google Shape;324;p27"/>
          <p:cNvGrpSpPr/>
          <p:nvPr/>
        </p:nvGrpSpPr>
        <p:grpSpPr>
          <a:xfrm flipH="1" rot="10800000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325" name="Google Shape;325;p27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27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 sz="2400"/>
              <a:t>Hasil dan Performance</a:t>
            </a:r>
            <a:endParaRPr sz="2400"/>
          </a:p>
        </p:txBody>
      </p:sp>
      <p:sp>
        <p:nvSpPr>
          <p:cNvPr id="328" name="Google Shape;328;p27"/>
          <p:cNvSpPr txBox="1"/>
          <p:nvPr>
            <p:ph idx="1" type="subTitle"/>
          </p:nvPr>
        </p:nvSpPr>
        <p:spPr>
          <a:xfrm>
            <a:off x="338404" y="1851249"/>
            <a:ext cx="7032125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mAP: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Inference Latency: 6.0535 seconds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2281800" y="1987150"/>
            <a:ext cx="45804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Faster-RCNN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D" sz="1800">
                <a:latin typeface="IBM Plex Sans Medium"/>
                <a:ea typeface="IBM Plex Sans Medium"/>
                <a:cs typeface="IBM Plex Sans Medium"/>
                <a:sym typeface="IBM Plex Sans Medium"/>
              </a:rPr>
              <a:t>Resnet50 Backbone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/>
          <p:nvPr/>
        </p:nvSpPr>
        <p:spPr>
          <a:xfrm>
            <a:off x="1959100" y="2726250"/>
            <a:ext cx="1161300" cy="1139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1959100" y="1097100"/>
            <a:ext cx="1161300" cy="113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 txBox="1"/>
          <p:nvPr>
            <p:ph idx="1" type="subTitle"/>
          </p:nvPr>
        </p:nvSpPr>
        <p:spPr>
          <a:xfrm>
            <a:off x="4447475" y="121625"/>
            <a:ext cx="4580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Deskripsi model 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Faster RCNN - Resnet50 Backbone</a:t>
            </a:r>
            <a:endParaRPr/>
          </a:p>
        </p:txBody>
      </p:sp>
      <p:sp>
        <p:nvSpPr>
          <p:cNvPr id="341" name="Google Shape;341;p29"/>
          <p:cNvSpPr txBox="1"/>
          <p:nvPr>
            <p:ph idx="1" type="subTitle"/>
          </p:nvPr>
        </p:nvSpPr>
        <p:spPr>
          <a:xfrm>
            <a:off x="97525" y="231300"/>
            <a:ext cx="45804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/>
              <a:t>Dataset COCO-2017</a:t>
            </a:r>
            <a:endParaRPr sz="12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ID" sz="1200"/>
              <a:t>train = 3000</a:t>
            </a:r>
            <a:endParaRPr sz="12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-ID" sz="1200"/>
              <a:t>test = 500</a:t>
            </a:r>
            <a:endParaRPr sz="1200"/>
          </a:p>
        </p:txBody>
      </p:sp>
      <p:sp>
        <p:nvSpPr>
          <p:cNvPr id="342" name="Google Shape;342;p29"/>
          <p:cNvSpPr txBox="1"/>
          <p:nvPr/>
        </p:nvSpPr>
        <p:spPr>
          <a:xfrm>
            <a:off x="-123300" y="2392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BM Plex Sans Medium"/>
              <a:buChar char="-"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Environment 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2073675" y="1283100"/>
            <a:ext cx="12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models (Tensorflow framework)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2089350" y="3050800"/>
            <a:ext cx="19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workspace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4402600" y="2121550"/>
            <a:ext cx="16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annotations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4447475" y="2900725"/>
            <a:ext cx="16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images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4021050" y="3709325"/>
            <a:ext cx="22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custom_model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3650600" y="4418200"/>
            <a:ext cx="222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pre-trained model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6178050" y="4549325"/>
            <a:ext cx="249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faster-rcnn - resnet backbone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402875" y="3362425"/>
            <a:ext cx="222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eval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checkpoint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export model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pipeline.config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6178050" y="2544825"/>
            <a:ext cx="126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train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test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6089850" y="1447550"/>
            <a:ext cx="253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label_map.pbtxt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train.tfrecord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test.tfrecord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353" name="Google Shape;353;p29"/>
          <p:cNvCxnSpPr>
            <a:stCxn id="342" idx="0"/>
          </p:cNvCxnSpPr>
          <p:nvPr/>
        </p:nvCxnSpPr>
        <p:spPr>
          <a:xfrm flipH="1" rot="10800000">
            <a:off x="1376700" y="1617075"/>
            <a:ext cx="732000" cy="7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9"/>
          <p:cNvCxnSpPr>
            <a:stCxn id="342" idx="0"/>
            <a:endCxn id="344" idx="1"/>
          </p:cNvCxnSpPr>
          <p:nvPr/>
        </p:nvCxnSpPr>
        <p:spPr>
          <a:xfrm>
            <a:off x="1376700" y="2392275"/>
            <a:ext cx="712800" cy="8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9"/>
          <p:cNvCxnSpPr>
            <a:endCxn id="345" idx="1"/>
          </p:cNvCxnSpPr>
          <p:nvPr/>
        </p:nvCxnSpPr>
        <p:spPr>
          <a:xfrm flipH="1" rot="10800000">
            <a:off x="3034900" y="2306200"/>
            <a:ext cx="13677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9"/>
          <p:cNvCxnSpPr>
            <a:endCxn id="346" idx="1"/>
          </p:cNvCxnSpPr>
          <p:nvPr/>
        </p:nvCxnSpPr>
        <p:spPr>
          <a:xfrm flipH="1" rot="10800000">
            <a:off x="3041975" y="3085375"/>
            <a:ext cx="1405500" cy="1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9"/>
          <p:cNvCxnSpPr>
            <a:endCxn id="347" idx="1"/>
          </p:cNvCxnSpPr>
          <p:nvPr/>
        </p:nvCxnSpPr>
        <p:spPr>
          <a:xfrm>
            <a:off x="3070350" y="3262775"/>
            <a:ext cx="950700" cy="6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9"/>
          <p:cNvCxnSpPr>
            <a:endCxn id="348" idx="1"/>
          </p:cNvCxnSpPr>
          <p:nvPr/>
        </p:nvCxnSpPr>
        <p:spPr>
          <a:xfrm>
            <a:off x="3056300" y="3248650"/>
            <a:ext cx="594300" cy="13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9"/>
          <p:cNvCxnSpPr>
            <a:endCxn id="352" idx="1"/>
          </p:cNvCxnSpPr>
          <p:nvPr/>
        </p:nvCxnSpPr>
        <p:spPr>
          <a:xfrm flipH="1" rot="10800000">
            <a:off x="5407050" y="1817000"/>
            <a:ext cx="682800" cy="4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9"/>
          <p:cNvCxnSpPr>
            <a:endCxn id="351" idx="1"/>
          </p:cNvCxnSpPr>
          <p:nvPr/>
        </p:nvCxnSpPr>
        <p:spPr>
          <a:xfrm flipH="1" rot="10800000">
            <a:off x="5186250" y="2821875"/>
            <a:ext cx="9918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9"/>
          <p:cNvCxnSpPr/>
          <p:nvPr/>
        </p:nvCxnSpPr>
        <p:spPr>
          <a:xfrm flipH="1" rot="10800000">
            <a:off x="5271725" y="3893950"/>
            <a:ext cx="9744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9"/>
          <p:cNvCxnSpPr/>
          <p:nvPr/>
        </p:nvCxnSpPr>
        <p:spPr>
          <a:xfrm>
            <a:off x="5172000" y="4659075"/>
            <a:ext cx="8904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9"/>
          <p:cNvSpPr txBox="1"/>
          <p:nvPr/>
        </p:nvSpPr>
        <p:spPr>
          <a:xfrm>
            <a:off x="7406175" y="2202300"/>
            <a:ext cx="12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images.jpg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images.xml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364" name="Google Shape;364;p29"/>
          <p:cNvCxnSpPr/>
          <p:nvPr/>
        </p:nvCxnSpPr>
        <p:spPr>
          <a:xfrm flipH="1" rot="10800000">
            <a:off x="6696375" y="2415150"/>
            <a:ext cx="6198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9"/>
          <p:cNvCxnSpPr/>
          <p:nvPr/>
        </p:nvCxnSpPr>
        <p:spPr>
          <a:xfrm flipH="1" rot="10800000">
            <a:off x="6675150" y="2714225"/>
            <a:ext cx="669600" cy="1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29"/>
          <p:cNvSpPr txBox="1"/>
          <p:nvPr/>
        </p:nvSpPr>
        <p:spPr>
          <a:xfrm>
            <a:off x="3436525" y="767200"/>
            <a:ext cx="16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transfer data with API via protobuf (compiler)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367" name="Google Shape;367;p29"/>
          <p:cNvCxnSpPr>
            <a:endCxn id="366" idx="1"/>
          </p:cNvCxnSpPr>
          <p:nvPr/>
        </p:nvCxnSpPr>
        <p:spPr>
          <a:xfrm flipH="1" rot="10800000">
            <a:off x="2906425" y="1136650"/>
            <a:ext cx="530100" cy="3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29"/>
          <p:cNvSpPr txBox="1"/>
          <p:nvPr/>
        </p:nvSpPr>
        <p:spPr>
          <a:xfrm>
            <a:off x="3436525" y="1536700"/>
            <a:ext cx="168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model_builder_tf2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369" name="Google Shape;369;p29"/>
          <p:cNvCxnSpPr>
            <a:endCxn id="368" idx="1"/>
          </p:cNvCxnSpPr>
          <p:nvPr/>
        </p:nvCxnSpPr>
        <p:spPr>
          <a:xfrm>
            <a:off x="2913625" y="1496050"/>
            <a:ext cx="52290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9"/>
          <p:cNvCxnSpPr>
            <a:endCxn id="366" idx="3"/>
          </p:cNvCxnSpPr>
          <p:nvPr/>
        </p:nvCxnSpPr>
        <p:spPr>
          <a:xfrm>
            <a:off x="5122225" y="64150"/>
            <a:ext cx="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9"/>
          <p:cNvCxnSpPr>
            <a:stCxn id="366" idx="3"/>
          </p:cNvCxnSpPr>
          <p:nvPr/>
        </p:nvCxnSpPr>
        <p:spPr>
          <a:xfrm>
            <a:off x="5122225" y="1136650"/>
            <a:ext cx="3939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9"/>
          <p:cNvSpPr txBox="1"/>
          <p:nvPr/>
        </p:nvSpPr>
        <p:spPr>
          <a:xfrm>
            <a:off x="-35000" y="4570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Diproses secara sequential, hijau hingga biru</a:t>
            </a:r>
            <a:endParaRPr sz="12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end-to-end general pipeline</a:t>
            </a:r>
            <a:endParaRPr sz="2700"/>
          </a:p>
        </p:txBody>
      </p:sp>
      <p:sp>
        <p:nvSpPr>
          <p:cNvPr id="378" name="Google Shape;378;p30"/>
          <p:cNvSpPr txBox="1"/>
          <p:nvPr/>
        </p:nvSpPr>
        <p:spPr>
          <a:xfrm>
            <a:off x="-64125" y="49425"/>
            <a:ext cx="30000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Prepare Dataset: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Download the COCO 2017 dataset, which contains images and annotations for various object classes, including "person."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Filter the dataset to keep only the samples labeled as "person." You can do this by creating a new subset of the dataset that includes only the images with person annotations.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-95425" y="2194175"/>
            <a:ext cx="30000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Data Preprocessing: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Convert the filtered dataset to TFRecord format. TFRecord is a binary file format used by TensorFlow for efficient data loading during training.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Create Label Map: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label map file that maps the class names to unique integer IDs. In this case, you will have only one class, which is "person."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3039938" y="983075"/>
            <a:ext cx="30000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Configuration File: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model configuration file (usually in .config format) that defines the architecture and hyperparameters for your object detection model.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Training: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the TFOD API to train the model on the filtered dataset.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the training process using the TensorFlow Object Detection API's training script.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Monitor the training progress and adjust hyperparameters if needed.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6084875" y="1089925"/>
            <a:ext cx="30000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Evaluation: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the trained model on a validation set to measure its performance using metrics like mean Average Precision (mAP).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</a:pPr>
            <a:r>
              <a:rPr lang="en-ID" sz="900">
                <a:solidFill>
                  <a:schemeClr val="lt1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Inference:</a:t>
            </a:r>
            <a:endParaRPr sz="900">
              <a:solidFill>
                <a:schemeClr val="lt1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en-ID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the trained model for person detection on new images or videos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Person Detection</a:t>
            </a:r>
            <a:endParaRPr/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Deteksi manusia merupakan salah hal kemampuan unik dalam bidang Visi Komputer untuk menemukan lokasi objek(manusia) baik dalam gambar maupun video.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0" i="0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dari deteksi manusia adalah untuk mengenali dan memahami keberadaan manusia dalam data visual dan membuat keputusan berdasarkan informasi tersebut.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Manfaat deteksi manusia diantaranya: penarian criminal, pencarian orang hilang, penelitian biometix,dll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Prepare dataset</a:t>
            </a:r>
            <a:endParaRPr sz="2700"/>
          </a:p>
        </p:txBody>
      </p:sp>
      <p:sp>
        <p:nvSpPr>
          <p:cNvPr id="387" name="Google Shape;387;p31"/>
          <p:cNvSpPr txBox="1"/>
          <p:nvPr>
            <p:ph type="title"/>
          </p:nvPr>
        </p:nvSpPr>
        <p:spPr>
          <a:xfrm>
            <a:off x="195525" y="1040025"/>
            <a:ext cx="2382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Fiftyone zoo . foz</a:t>
            </a:r>
            <a:endParaRPr sz="1400"/>
          </a:p>
        </p:txBody>
      </p:sp>
      <p:pic>
        <p:nvPicPr>
          <p:cNvPr id="388" name="Google Shape;3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2044825"/>
            <a:ext cx="77343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Data Pre-Processing</a:t>
            </a:r>
            <a:endParaRPr sz="2700"/>
          </a:p>
        </p:txBody>
      </p:sp>
      <p:sp>
        <p:nvSpPr>
          <p:cNvPr id="394" name="Google Shape;394;p32"/>
          <p:cNvSpPr txBox="1"/>
          <p:nvPr>
            <p:ph type="title"/>
          </p:nvPr>
        </p:nvSpPr>
        <p:spPr>
          <a:xfrm>
            <a:off x="195525" y="1040025"/>
            <a:ext cx="2382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Explore dataset</a:t>
            </a:r>
            <a:endParaRPr sz="1400"/>
          </a:p>
        </p:txBody>
      </p:sp>
      <p:sp>
        <p:nvSpPr>
          <p:cNvPr id="395" name="Google Shape;395;p32"/>
          <p:cNvSpPr txBox="1"/>
          <p:nvPr>
            <p:ph type="title"/>
          </p:nvPr>
        </p:nvSpPr>
        <p:spPr>
          <a:xfrm>
            <a:off x="3313375" y="1040025"/>
            <a:ext cx="2382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Get json annotations</a:t>
            </a:r>
            <a:endParaRPr sz="1400"/>
          </a:p>
        </p:txBody>
      </p:sp>
      <p:sp>
        <p:nvSpPr>
          <p:cNvPr id="396" name="Google Shape;396;p32"/>
          <p:cNvSpPr txBox="1"/>
          <p:nvPr>
            <p:ph type="title"/>
          </p:nvPr>
        </p:nvSpPr>
        <p:spPr>
          <a:xfrm>
            <a:off x="6126425" y="10400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convert to xml (float format)</a:t>
            </a:r>
            <a:endParaRPr sz="1400"/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9225"/>
            <a:ext cx="2692226" cy="2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338" y="1689225"/>
            <a:ext cx="2222676" cy="26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038" y="1536825"/>
            <a:ext cx="2318176" cy="33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Data Pre-Processing</a:t>
            </a:r>
            <a:endParaRPr sz="2700"/>
          </a:p>
        </p:txBody>
      </p:sp>
      <p:sp>
        <p:nvSpPr>
          <p:cNvPr id="405" name="Google Shape;405;p33"/>
          <p:cNvSpPr txBox="1"/>
          <p:nvPr>
            <p:ph type="title"/>
          </p:nvPr>
        </p:nvSpPr>
        <p:spPr>
          <a:xfrm>
            <a:off x="5148325" y="2158250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Pre-processing 1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( json to xml )</a:t>
            </a:r>
            <a:endParaRPr sz="1400"/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02" y="214413"/>
            <a:ext cx="3729625" cy="47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Data Pre-Processing</a:t>
            </a:r>
            <a:endParaRPr sz="2700"/>
          </a:p>
        </p:txBody>
      </p:sp>
      <p:sp>
        <p:nvSpPr>
          <p:cNvPr id="412" name="Google Shape;412;p34"/>
          <p:cNvSpPr txBox="1"/>
          <p:nvPr>
            <p:ph type="title"/>
          </p:nvPr>
        </p:nvSpPr>
        <p:spPr>
          <a:xfrm>
            <a:off x="5148325" y="22084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pre-processing 2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validating annotations</a:t>
            </a:r>
            <a:endParaRPr sz="1400"/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" y="152400"/>
            <a:ext cx="35020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Data Pre-Processing</a:t>
            </a:r>
            <a:endParaRPr sz="2700"/>
          </a:p>
        </p:txBody>
      </p:sp>
      <p:sp>
        <p:nvSpPr>
          <p:cNvPr id="419" name="Google Shape;419;p35"/>
          <p:cNvSpPr txBox="1"/>
          <p:nvPr>
            <p:ph type="title"/>
          </p:nvPr>
        </p:nvSpPr>
        <p:spPr>
          <a:xfrm>
            <a:off x="5148325" y="22084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pre-processing 3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generate tf record</a:t>
            </a:r>
            <a:endParaRPr sz="1400"/>
          </a:p>
        </p:txBody>
      </p: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50" y="152400"/>
            <a:ext cx="35550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Create Label Map</a:t>
            </a:r>
            <a:endParaRPr sz="2700"/>
          </a:p>
        </p:txBody>
      </p:sp>
      <p:sp>
        <p:nvSpPr>
          <p:cNvPr id="426" name="Google Shape;426;p36"/>
          <p:cNvSpPr txBox="1"/>
          <p:nvPr>
            <p:ph type="title"/>
          </p:nvPr>
        </p:nvSpPr>
        <p:spPr>
          <a:xfrm>
            <a:off x="5148325" y="22084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only 1 clases for ‘person’</a:t>
            </a:r>
            <a:endParaRPr sz="1400"/>
          </a:p>
        </p:txBody>
      </p:sp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00" y="1513850"/>
            <a:ext cx="374332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type="title"/>
          </p:nvPr>
        </p:nvSpPr>
        <p:spPr>
          <a:xfrm>
            <a:off x="3903925" y="49425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Configuration File</a:t>
            </a:r>
            <a:endParaRPr sz="2700"/>
          </a:p>
        </p:txBody>
      </p:sp>
      <p:sp>
        <p:nvSpPr>
          <p:cNvPr id="433" name="Google Shape;433;p37"/>
          <p:cNvSpPr txBox="1"/>
          <p:nvPr>
            <p:ph type="title"/>
          </p:nvPr>
        </p:nvSpPr>
        <p:spPr>
          <a:xfrm>
            <a:off x="347725" y="9892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Verification SCRIPT</a:t>
            </a:r>
            <a:endParaRPr sz="1400"/>
          </a:p>
        </p:txBody>
      </p:sp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38" y="1574925"/>
            <a:ext cx="2611375" cy="30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7"/>
          <p:cNvSpPr txBox="1"/>
          <p:nvPr>
            <p:ph type="title"/>
          </p:nvPr>
        </p:nvSpPr>
        <p:spPr>
          <a:xfrm>
            <a:off x="3225900" y="9892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Get Pretrained Model</a:t>
            </a:r>
            <a:endParaRPr sz="1400"/>
          </a:p>
        </p:txBody>
      </p:sp>
      <p:pic>
        <p:nvPicPr>
          <p:cNvPr id="436" name="Google Shape;4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501" y="1574925"/>
            <a:ext cx="2757000" cy="11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7"/>
          <p:cNvSpPr txBox="1"/>
          <p:nvPr>
            <p:ph type="title"/>
          </p:nvPr>
        </p:nvSpPr>
        <p:spPr>
          <a:xfrm>
            <a:off x="6202225" y="9892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Update </a:t>
            </a:r>
            <a:r>
              <a:rPr lang="en-ID" sz="1400"/>
              <a:t>Pipeline configuration</a:t>
            </a:r>
            <a:endParaRPr sz="1400"/>
          </a:p>
        </p:txBody>
      </p:sp>
      <p:pic>
        <p:nvPicPr>
          <p:cNvPr id="438" name="Google Shape;4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900" y="1574925"/>
            <a:ext cx="2224448" cy="3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>
            <p:ph type="title"/>
          </p:nvPr>
        </p:nvSpPr>
        <p:spPr>
          <a:xfrm>
            <a:off x="4259525" y="0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Training</a:t>
            </a:r>
            <a:endParaRPr sz="2700"/>
          </a:p>
        </p:txBody>
      </p:sp>
      <p:sp>
        <p:nvSpPr>
          <p:cNvPr id="444" name="Google Shape;444;p38"/>
          <p:cNvSpPr txBox="1"/>
          <p:nvPr>
            <p:ph type="title"/>
          </p:nvPr>
        </p:nvSpPr>
        <p:spPr>
          <a:xfrm>
            <a:off x="3383025" y="4812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Create Training Script</a:t>
            </a:r>
            <a:endParaRPr sz="1400"/>
          </a:p>
        </p:txBody>
      </p:sp>
      <p:pic>
        <p:nvPicPr>
          <p:cNvPr id="445" name="Google Shape;4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25" y="1041525"/>
            <a:ext cx="8839199" cy="101171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8"/>
          <p:cNvSpPr txBox="1"/>
          <p:nvPr>
            <p:ph type="title"/>
          </p:nvPr>
        </p:nvSpPr>
        <p:spPr>
          <a:xfrm>
            <a:off x="3383025" y="2208425"/>
            <a:ext cx="26922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Monitoring</a:t>
            </a:r>
            <a:endParaRPr sz="1400"/>
          </a:p>
        </p:txBody>
      </p:sp>
      <p:pic>
        <p:nvPicPr>
          <p:cNvPr id="447" name="Google Shape;4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150" y="2633675"/>
            <a:ext cx="5337939" cy="16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/>
          <p:nvPr>
            <p:ph type="title"/>
          </p:nvPr>
        </p:nvSpPr>
        <p:spPr>
          <a:xfrm>
            <a:off x="4259525" y="0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Pre-Evaluation</a:t>
            </a:r>
            <a:endParaRPr sz="2700"/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75" y="1380900"/>
            <a:ext cx="843915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>
            <p:ph type="title"/>
          </p:nvPr>
        </p:nvSpPr>
        <p:spPr>
          <a:xfrm>
            <a:off x="716025" y="786025"/>
            <a:ext cx="49989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Activated tensorboard with custom port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4259525" y="0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Evaluation</a:t>
            </a:r>
            <a:endParaRPr sz="2700"/>
          </a:p>
        </p:txBody>
      </p:sp>
      <p:sp>
        <p:nvSpPr>
          <p:cNvPr id="460" name="Google Shape;460;p40"/>
          <p:cNvSpPr txBox="1"/>
          <p:nvPr>
            <p:ph type="title"/>
          </p:nvPr>
        </p:nvSpPr>
        <p:spPr>
          <a:xfrm>
            <a:off x="449325" y="758863"/>
            <a:ext cx="49989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Loss Exploration</a:t>
            </a:r>
            <a:endParaRPr sz="1400"/>
          </a:p>
        </p:txBody>
      </p:sp>
      <p:pic>
        <p:nvPicPr>
          <p:cNvPr id="461" name="Google Shape;4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00" y="1382050"/>
            <a:ext cx="8581449" cy="33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Permasalahan Person Detection</a:t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Masalah yang terjadi adalah bagaimana computer mampu melakukan deteksi manusia dengan akurasi yang paling baik.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Oleh karena itu diperlukan metode Deep Learning dengan tujuan deteksi orang dengan akurasi yang baik.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title"/>
          </p:nvPr>
        </p:nvSpPr>
        <p:spPr>
          <a:xfrm>
            <a:off x="4259525" y="0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Evaluation</a:t>
            </a:r>
            <a:endParaRPr sz="2700"/>
          </a:p>
        </p:txBody>
      </p:sp>
      <p:sp>
        <p:nvSpPr>
          <p:cNvPr id="467" name="Google Shape;467;p41"/>
          <p:cNvSpPr txBox="1"/>
          <p:nvPr>
            <p:ph type="title"/>
          </p:nvPr>
        </p:nvSpPr>
        <p:spPr>
          <a:xfrm>
            <a:off x="449325" y="758863"/>
            <a:ext cx="49989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Learning_rate</a:t>
            </a:r>
            <a:endParaRPr sz="1400"/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063"/>
            <a:ext cx="260985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950" y="1859350"/>
            <a:ext cx="5713650" cy="29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 txBox="1"/>
          <p:nvPr>
            <p:ph type="title"/>
          </p:nvPr>
        </p:nvSpPr>
        <p:spPr>
          <a:xfrm>
            <a:off x="3155950" y="954825"/>
            <a:ext cx="49989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Sample of images for train_input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type="title"/>
          </p:nvPr>
        </p:nvSpPr>
        <p:spPr>
          <a:xfrm>
            <a:off x="4259525" y="0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Pre-Inference</a:t>
            </a:r>
            <a:endParaRPr sz="2700"/>
          </a:p>
        </p:txBody>
      </p:sp>
      <p:sp>
        <p:nvSpPr>
          <p:cNvPr id="476" name="Google Shape;476;p42"/>
          <p:cNvSpPr txBox="1"/>
          <p:nvPr>
            <p:ph type="title"/>
          </p:nvPr>
        </p:nvSpPr>
        <p:spPr>
          <a:xfrm>
            <a:off x="207100" y="117438"/>
            <a:ext cx="49989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/>
              <a:t>Validate checkpoint model</a:t>
            </a:r>
            <a:endParaRPr sz="1000"/>
          </a:p>
        </p:txBody>
      </p:sp>
      <p:pic>
        <p:nvPicPr>
          <p:cNvPr id="477" name="Google Shape;4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3" y="470850"/>
            <a:ext cx="4038775" cy="14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2"/>
          <p:cNvSpPr txBox="1"/>
          <p:nvPr>
            <p:ph type="title"/>
          </p:nvPr>
        </p:nvSpPr>
        <p:spPr>
          <a:xfrm>
            <a:off x="6024625" y="1101775"/>
            <a:ext cx="19383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Test Images</a:t>
            </a:r>
            <a:endParaRPr sz="1400"/>
          </a:p>
        </p:txBody>
      </p:sp>
      <p:pic>
        <p:nvPicPr>
          <p:cNvPr id="479" name="Google Shape;4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875" y="1644125"/>
            <a:ext cx="24098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00" y="1968850"/>
            <a:ext cx="3473573" cy="29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4259525" y="0"/>
            <a:ext cx="51810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700"/>
              <a:t>Inference</a:t>
            </a:r>
            <a:endParaRPr sz="2700"/>
          </a:p>
        </p:txBody>
      </p:sp>
      <p:sp>
        <p:nvSpPr>
          <p:cNvPr id="486" name="Google Shape;486;p43"/>
          <p:cNvSpPr txBox="1"/>
          <p:nvPr>
            <p:ph type="title"/>
          </p:nvPr>
        </p:nvSpPr>
        <p:spPr>
          <a:xfrm>
            <a:off x="207100" y="117438"/>
            <a:ext cx="49989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/>
              <a:t>Export Model</a:t>
            </a:r>
            <a:endParaRPr sz="1000"/>
          </a:p>
        </p:txBody>
      </p:sp>
      <p:sp>
        <p:nvSpPr>
          <p:cNvPr id="487" name="Google Shape;487;p43"/>
          <p:cNvSpPr txBox="1"/>
          <p:nvPr>
            <p:ph type="title"/>
          </p:nvPr>
        </p:nvSpPr>
        <p:spPr>
          <a:xfrm>
            <a:off x="6124350" y="940725"/>
            <a:ext cx="19383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/>
              <a:t>Real-Time Inference</a:t>
            </a:r>
            <a:endParaRPr sz="1400"/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5" y="661000"/>
            <a:ext cx="5140549" cy="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325" y="1437525"/>
            <a:ext cx="2092925" cy="1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 rotWithShape="1">
          <a:blip r:embed="rId5">
            <a:alphaModFix/>
          </a:blip>
          <a:srcRect b="0" l="50164" r="0" t="0"/>
          <a:stretch/>
        </p:blipFill>
        <p:spPr>
          <a:xfrm>
            <a:off x="5513950" y="1419300"/>
            <a:ext cx="3299549" cy="372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 rotWithShape="1">
          <a:blip r:embed="rId5">
            <a:alphaModFix/>
          </a:blip>
          <a:srcRect b="38079" l="2864" r="55068" t="4443"/>
          <a:stretch/>
        </p:blipFill>
        <p:spPr>
          <a:xfrm>
            <a:off x="6907975" y="1852225"/>
            <a:ext cx="1631400" cy="125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/>
          <p:nvPr/>
        </p:nvSpPr>
        <p:spPr>
          <a:xfrm>
            <a:off x="2305997" y="2110085"/>
            <a:ext cx="45320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Algoritma: Person Detection</a:t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Algoritma Deep Learning yang digunakan dalam tugas in, yaitu: YOLO dan Faster R-CNN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Dataset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0" i="0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COCO dataset berisi berbagai macam gambar dengan berbagai objek dalam konteks sehari-hari. Dataset ini dikembangkan oleh Microsoft dan berisi lebih dari 200.000 gambar dengan lebih dari 80 kategori objek yang berbeda.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yang digunakan dalam pengujian ini adalah: Coco dataset dengan kelas Person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Jumlah data yang digunakan 3000 data train dan 500 data Testing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b="0" i="0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Setiap gambar dalam dataset diberikan beberapa anotasi berbentuk bounding box (kotak pembatas) yang menunjukkan lokasi dan ukuran objek-objek yang ada dalam gambar. Anotasi ini mencakup empat nilai, yaitu koordinat x dan y dari sudut kiri atas kotak pembatas, serta lebar dan tinggi kotak pembatas.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Dataset dan Anotasi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13945" l="35398" r="35753" t="19633"/>
          <a:stretch/>
        </p:blipFill>
        <p:spPr>
          <a:xfrm>
            <a:off x="873939" y="1114996"/>
            <a:ext cx="2638003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42262" l="0" r="67345" t="42792"/>
          <a:stretch/>
        </p:blipFill>
        <p:spPr>
          <a:xfrm>
            <a:off x="3746612" y="1278542"/>
            <a:ext cx="2985960" cy="76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Perangkat 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Char char="❑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Colab </a:t>
            </a:r>
            <a:endParaRPr/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20393" l="64956" r="0" t="17935"/>
          <a:stretch/>
        </p:blipFill>
        <p:spPr>
          <a:xfrm>
            <a:off x="3091157" y="1337913"/>
            <a:ext cx="3204446" cy="317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169933" y="784050"/>
            <a:ext cx="8237692" cy="3575400"/>
          </a:xfrm>
          <a:prstGeom prst="snip2DiagRect">
            <a:avLst>
              <a:gd fmla="val 0" name="adj1"/>
              <a:gd fmla="val 2224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9"/>
          <p:cNvGrpSpPr/>
          <p:nvPr/>
        </p:nvGrpSpPr>
        <p:grpSpPr>
          <a:xfrm>
            <a:off x="7086635" y="919407"/>
            <a:ext cx="943732" cy="306756"/>
            <a:chOff x="7827710" y="4530982"/>
            <a:chExt cx="943732" cy="306756"/>
          </a:xfrm>
        </p:grpSpPr>
        <p:grpSp>
          <p:nvGrpSpPr>
            <p:cNvPr id="124" name="Google Shape;124;p19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125" name="Google Shape;125;p19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19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131" name="Google Shape;131;p19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" name="Google Shape;136;p19"/>
          <p:cNvGrpSpPr/>
          <p:nvPr/>
        </p:nvGrpSpPr>
        <p:grpSpPr>
          <a:xfrm flipH="1" rot="10800000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137" name="Google Shape;137;p19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9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YoloV3</a:t>
            </a:r>
            <a:endParaRPr/>
          </a:p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274456" y="1405023"/>
            <a:ext cx="7032125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Kecepatan dalam deteksi objek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Melakukan deteksi objek secara real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Single-shoot-detection:  memprediksi bounding box dan class  probabilitas dari sleuruh gambar secara keseluruhan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Memiliki akurasi prediksi yang baik dengan menggunakan arsitektur Darknet-53  sebagai jaringan backbone untuk ekstraksi fitur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169933" y="784050"/>
            <a:ext cx="8237692" cy="3575400"/>
          </a:xfrm>
          <a:prstGeom prst="snip2DiagRect">
            <a:avLst>
              <a:gd fmla="val 0" name="adj1"/>
              <a:gd fmla="val 22249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>
              <a:schemeClr val="lt1">
                <a:alpha val="6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0"/>
          <p:cNvGrpSpPr/>
          <p:nvPr/>
        </p:nvGrpSpPr>
        <p:grpSpPr>
          <a:xfrm>
            <a:off x="7086635" y="919407"/>
            <a:ext cx="943732" cy="306756"/>
            <a:chOff x="7827710" y="4530982"/>
            <a:chExt cx="943732" cy="306756"/>
          </a:xfrm>
        </p:grpSpPr>
        <p:grpSp>
          <p:nvGrpSpPr>
            <p:cNvPr id="147" name="Google Shape;147;p20"/>
            <p:cNvGrpSpPr/>
            <p:nvPr/>
          </p:nvGrpSpPr>
          <p:grpSpPr>
            <a:xfrm>
              <a:off x="7827710" y="4530982"/>
              <a:ext cx="943732" cy="63948"/>
              <a:chOff x="3779200" y="1371600"/>
              <a:chExt cx="1615980" cy="109500"/>
            </a:xfrm>
          </p:grpSpPr>
          <p:sp>
            <p:nvSpPr>
              <p:cNvPr id="148" name="Google Shape;148;p20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20"/>
            <p:cNvGrpSpPr/>
            <p:nvPr/>
          </p:nvGrpSpPr>
          <p:grpSpPr>
            <a:xfrm>
              <a:off x="7827710" y="4773790"/>
              <a:ext cx="943732" cy="63948"/>
              <a:chOff x="3779200" y="1371600"/>
              <a:chExt cx="1615980" cy="109500"/>
            </a:xfrm>
          </p:grpSpPr>
          <p:sp>
            <p:nvSpPr>
              <p:cNvPr id="154" name="Google Shape;154;p20"/>
              <p:cNvSpPr/>
              <p:nvPr/>
            </p:nvSpPr>
            <p:spPr>
              <a:xfrm>
                <a:off x="377920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415582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453244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490906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5285680" y="1371600"/>
                <a:ext cx="109500" cy="109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9" name="Google Shape;159;p20"/>
          <p:cNvGrpSpPr/>
          <p:nvPr/>
        </p:nvGrpSpPr>
        <p:grpSpPr>
          <a:xfrm flipH="1" rot="10800000">
            <a:off x="1426041" y="994595"/>
            <a:ext cx="2125761" cy="273605"/>
            <a:chOff x="198225" y="4390550"/>
            <a:chExt cx="3765075" cy="484600"/>
          </a:xfrm>
        </p:grpSpPr>
        <p:sp>
          <p:nvSpPr>
            <p:cNvPr id="160" name="Google Shape;160;p20"/>
            <p:cNvSpPr/>
            <p:nvPr/>
          </p:nvSpPr>
          <p:spPr>
            <a:xfrm>
              <a:off x="198225" y="4390550"/>
              <a:ext cx="3580525" cy="392325"/>
            </a:xfrm>
            <a:custGeom>
              <a:rect b="b" l="l" r="r" t="t"/>
              <a:pathLst>
                <a:path extrusionOk="0" fill="none" h="15693" w="143221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3778725" y="4690575"/>
              <a:ext cx="184575" cy="184575"/>
            </a:xfrm>
            <a:custGeom>
              <a:rect b="b" l="l" r="r" t="t"/>
              <a:pathLst>
                <a:path extrusionOk="0" fill="none" h="7383" w="7383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0"/>
          <p:cNvSpPr txBox="1"/>
          <p:nvPr>
            <p:ph type="title"/>
          </p:nvPr>
        </p:nvSpPr>
        <p:spPr>
          <a:xfrm>
            <a:off x="2389870" y="791597"/>
            <a:ext cx="45804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D"/>
              <a:t>YoloV3</a:t>
            </a:r>
            <a:endParaRPr/>
          </a:p>
        </p:txBody>
      </p:sp>
      <p:sp>
        <p:nvSpPr>
          <p:cNvPr id="163" name="Google Shape;163;p20"/>
          <p:cNvSpPr txBox="1"/>
          <p:nvPr>
            <p:ph idx="1" type="subTitle"/>
          </p:nvPr>
        </p:nvSpPr>
        <p:spPr>
          <a:xfrm>
            <a:off x="274456" y="1405023"/>
            <a:ext cx="7032125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Kecepatan dalam deteksi objek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Melakukan deteksi objek secara real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Single-shoot-detection:  memprediksi bounding box dan probabilitas kelas dari sleuruh gambar secara keseluruhan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D"/>
              <a:t>Memiliki akurasi prediksi yang baik dengan menggunakan arsitektur Darknet-53  sebagai jaringan backbone untuk ekstraksi fitur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